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sldIdLst>
    <p:sldId id="256" r:id="rId2"/>
    <p:sldId id="267" r:id="rId3"/>
    <p:sldId id="330" r:id="rId4"/>
    <p:sldId id="314" r:id="rId5"/>
    <p:sldId id="331" r:id="rId6"/>
    <p:sldId id="332" r:id="rId7"/>
    <p:sldId id="333" r:id="rId8"/>
    <p:sldId id="334" r:id="rId9"/>
    <p:sldId id="335" r:id="rId10"/>
    <p:sldId id="336" r:id="rId11"/>
    <p:sldId id="337" r:id="rId12"/>
    <p:sldId id="338" r:id="rId13"/>
    <p:sldId id="339" r:id="rId14"/>
    <p:sldId id="340" r:id="rId15"/>
    <p:sldId id="341" r:id="rId16"/>
    <p:sldId id="342" r:id="rId17"/>
    <p:sldId id="343" r:id="rId18"/>
    <p:sldId id="344" r:id="rId19"/>
  </p:sldIdLst>
  <p:sldSz cx="9144000" cy="6858000" type="screen4x3"/>
  <p:notesSz cx="6858000" cy="9144000"/>
  <p:embeddedFontLst>
    <p:embeddedFont>
      <p:font typeface="HU담은고딕 130" panose="02020603020101020101" pitchFamily="18" charset="-127"/>
      <p:regular r:id="rId21"/>
    </p:embeddedFont>
    <p:embeddedFont>
      <p:font typeface="HU담은라운드고딕 130" panose="02020603020101020101" pitchFamily="18" charset="-127"/>
      <p:regular r:id="rId22"/>
    </p:embeddedFont>
    <p:embeddedFont>
      <p:font typeface="HU담은라운드고딕 150" panose="02020603020101020101" pitchFamily="18" charset="-127"/>
      <p:regular r:id="rId23"/>
    </p:embeddedFont>
    <p:embeddedFont>
      <p:font typeface="HU담은명조 160" panose="02020603020101020101" pitchFamily="18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KyungSeon" initials="LK" lastIdx="1" clrIdx="0">
    <p:extLst>
      <p:ext uri="{19B8F6BF-5375-455C-9EA6-DF929625EA0E}">
        <p15:presenceInfo xmlns:p15="http://schemas.microsoft.com/office/powerpoint/2012/main" userId="f65fa3d1228c5d7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77" y="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B2F6-B270-45FE-A906-64AD65C069A0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4D00EA-E832-44E8-899B-D94A68F281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62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4D00EA-E832-44E8-899B-D94A68F281E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056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603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7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61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511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416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028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00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81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348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524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686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C2890-C4B0-4C12-82E6-939A6A1E155C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4656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/>
          <a:p>
            <a:r>
              <a:rPr lang="en-US" altLang="ko-KR" sz="6600" dirty="0">
                <a:latin typeface="HU담은명조 160" panose="02020603020101020101" pitchFamily="18" charset="-127"/>
                <a:ea typeface="HU담은명조 160" panose="02020603020101020101" pitchFamily="18" charset="-127"/>
              </a:rPr>
              <a:t>Week03</a:t>
            </a:r>
            <a:r>
              <a:rPr lang="ko-KR" altLang="en-US" sz="6600" dirty="0">
                <a:latin typeface="HU담은명조 160" panose="02020603020101020101" pitchFamily="18" charset="-127"/>
                <a:ea typeface="HU담은명조 160" panose="02020603020101020101" pitchFamily="18" charset="-127"/>
              </a:rPr>
              <a:t> 발표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113706" y="3552727"/>
            <a:ext cx="9371412" cy="1752600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Perceptron &amp; Multi Layer Perceptron</a:t>
            </a:r>
          </a:p>
          <a:p>
            <a:r>
              <a:rPr lang="ko-KR" altLang="en-US" sz="20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이경선</a:t>
            </a:r>
          </a:p>
        </p:txBody>
      </p:sp>
    </p:spTree>
    <p:extLst>
      <p:ext uri="{BB962C8B-B14F-4D97-AF65-F5344CB8AC3E}">
        <p14:creationId xmlns:p14="http://schemas.microsoft.com/office/powerpoint/2010/main" val="3297360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Multi Layer Perceptron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선을 두 개 긋는다고 생각하자</a:t>
            </a:r>
            <a:r>
              <a:rPr lang="en-US" altLang="ko-KR" sz="2400" dirty="0">
                <a:solidFill>
                  <a:schemeClr val="tx1"/>
                </a:solidFill>
              </a:rPr>
              <a:t>!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80C9019-AB15-4F14-B346-2903A18C2A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944" y="1988840"/>
            <a:ext cx="5580112" cy="418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29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Multi Layer Perceptron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해결 방법</a:t>
            </a:r>
            <a:r>
              <a:rPr lang="en-US" altLang="ko-KR" sz="2400" dirty="0">
                <a:solidFill>
                  <a:schemeClr val="tx1"/>
                </a:solidFill>
              </a:rPr>
              <a:t>: backpropagation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6687CFE-B0E4-40F5-96D3-008726B42F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75" r="2032"/>
          <a:stretch/>
        </p:blipFill>
        <p:spPr>
          <a:xfrm>
            <a:off x="851880" y="1988840"/>
            <a:ext cx="7440240" cy="412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779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Multi Layer Perceptron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해결 방법</a:t>
            </a:r>
            <a:r>
              <a:rPr lang="en-US" altLang="ko-KR" sz="2400" dirty="0">
                <a:solidFill>
                  <a:schemeClr val="tx1"/>
                </a:solidFill>
              </a:rPr>
              <a:t>: backpropagation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2ED07B-8D15-4272-921E-D38FAEAE3B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88" t="28823" r="14551" b="24801"/>
          <a:stretch/>
        </p:blipFill>
        <p:spPr>
          <a:xfrm>
            <a:off x="752049" y="2060848"/>
            <a:ext cx="7639901" cy="421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448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Multi Layer Perceptron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해결 방법</a:t>
            </a:r>
            <a:r>
              <a:rPr lang="en-US" altLang="ko-KR" sz="2400" dirty="0">
                <a:solidFill>
                  <a:schemeClr val="tx1"/>
                </a:solidFill>
              </a:rPr>
              <a:t>: backpropagation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11564B-6A91-421C-9038-A9B2B20ED2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88" t="30400" r="5000" b="6602"/>
          <a:stretch/>
        </p:blipFill>
        <p:spPr>
          <a:xfrm>
            <a:off x="1007050" y="1988840"/>
            <a:ext cx="7129899" cy="444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585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Multi Layer Perceptron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해결 방법</a:t>
            </a:r>
            <a:r>
              <a:rPr lang="en-US" altLang="ko-KR" sz="2400" dirty="0">
                <a:solidFill>
                  <a:schemeClr val="tx1"/>
                </a:solidFill>
              </a:rPr>
              <a:t>: backpropagation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636BCB5-C441-4686-8148-75DB099468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550" t="33242" r="9838" b="6601"/>
          <a:stretch/>
        </p:blipFill>
        <p:spPr>
          <a:xfrm>
            <a:off x="1038436" y="1843874"/>
            <a:ext cx="7067128" cy="482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60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Multi Layer Perceptron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 err="1">
                <a:solidFill>
                  <a:schemeClr val="tx1"/>
                </a:solidFill>
              </a:rPr>
              <a:t>nn</a:t>
            </a:r>
            <a:r>
              <a:rPr lang="en-US" altLang="ko-KR" sz="2400" dirty="0">
                <a:solidFill>
                  <a:schemeClr val="tx1"/>
                </a:solidFill>
              </a:rPr>
              <a:t>.</a:t>
            </a:r>
            <a:r>
              <a:rPr lang="ko-KR" altLang="en-US" sz="2400" dirty="0">
                <a:solidFill>
                  <a:schemeClr val="tx1"/>
                </a:solidFill>
              </a:rPr>
              <a:t> 코드를 사용하여 조금 더 간편하게 나타내자</a:t>
            </a:r>
            <a:r>
              <a:rPr lang="en-US" altLang="ko-KR" sz="2400" dirty="0">
                <a:solidFill>
                  <a:schemeClr val="tx1"/>
                </a:solidFill>
              </a:rPr>
              <a:t>!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FAC9422-7B51-460F-B439-AFD15B689D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75" t="30400" r="7475" b="6602"/>
          <a:stretch/>
        </p:blipFill>
        <p:spPr>
          <a:xfrm>
            <a:off x="1115616" y="1839962"/>
            <a:ext cx="7129899" cy="471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301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Multi Layer Perceptron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해결 방법</a:t>
            </a:r>
            <a:r>
              <a:rPr lang="en-US" altLang="ko-KR" sz="2400" dirty="0">
                <a:solidFill>
                  <a:schemeClr val="tx1"/>
                </a:solidFill>
              </a:rPr>
              <a:t>: backpropagation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77C5068-C0ED-4399-A083-2D5EC6887E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87" t="33200" r="6689" b="12200"/>
          <a:stretch/>
        </p:blipFill>
        <p:spPr>
          <a:xfrm>
            <a:off x="971046" y="2339752"/>
            <a:ext cx="7201907" cy="401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6135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Multi Layer Perceptron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4</a:t>
            </a:r>
            <a:r>
              <a:rPr lang="ko-KR" altLang="en-US" sz="2400" dirty="0">
                <a:solidFill>
                  <a:schemeClr val="tx1"/>
                </a:solidFill>
              </a:rPr>
              <a:t>개의 </a:t>
            </a:r>
            <a:r>
              <a:rPr lang="en-US" altLang="ko-KR" sz="2400" dirty="0">
                <a:solidFill>
                  <a:schemeClr val="tx1"/>
                </a:solidFill>
              </a:rPr>
              <a:t>linear</a:t>
            </a:r>
            <a:r>
              <a:rPr lang="ko-KR" altLang="en-US" sz="2400" dirty="0">
                <a:solidFill>
                  <a:schemeClr val="tx1"/>
                </a:solidFill>
              </a:rPr>
              <a:t>를 이용하자</a:t>
            </a:r>
            <a:r>
              <a:rPr lang="en-US" altLang="ko-KR" sz="2400" dirty="0">
                <a:solidFill>
                  <a:schemeClr val="tx1"/>
                </a:solidFill>
              </a:rPr>
              <a:t>!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4C9ECAA-8DCD-4239-B2D5-6DA64C1340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75" t="31801" r="4999" b="8000"/>
          <a:stretch/>
        </p:blipFill>
        <p:spPr>
          <a:xfrm>
            <a:off x="791580" y="1971258"/>
            <a:ext cx="7560840" cy="456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7611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Multi Layer Perceptron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4</a:t>
            </a:r>
            <a:r>
              <a:rPr lang="ko-KR" altLang="en-US" sz="2400" dirty="0">
                <a:solidFill>
                  <a:schemeClr val="tx1"/>
                </a:solidFill>
              </a:rPr>
              <a:t>개의 </a:t>
            </a:r>
            <a:r>
              <a:rPr lang="en-US" altLang="ko-KR" sz="2400" dirty="0">
                <a:solidFill>
                  <a:schemeClr val="tx1"/>
                </a:solidFill>
              </a:rPr>
              <a:t>linear</a:t>
            </a:r>
            <a:r>
              <a:rPr lang="ko-KR" altLang="en-US" sz="2400" dirty="0">
                <a:solidFill>
                  <a:schemeClr val="tx1"/>
                </a:solidFill>
              </a:rPr>
              <a:t>를 이용하자</a:t>
            </a:r>
            <a:r>
              <a:rPr lang="en-US" altLang="ko-KR" sz="2400" dirty="0">
                <a:solidFill>
                  <a:schemeClr val="tx1"/>
                </a:solidFill>
              </a:rPr>
              <a:t>!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4B60EE3-979A-4841-AB8C-98B7428B2B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912" t="76095" r="38975" b="5540"/>
          <a:stretch/>
        </p:blipFill>
        <p:spPr>
          <a:xfrm>
            <a:off x="660802" y="3417085"/>
            <a:ext cx="3961547" cy="225963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F7E7FFC-6121-4CB3-9EBB-CEB8B9036E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700" t="70758" r="40094" b="6601"/>
          <a:stretch/>
        </p:blipFill>
        <p:spPr>
          <a:xfrm>
            <a:off x="4555114" y="3403292"/>
            <a:ext cx="3514666" cy="27620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E2FDEBE-DFBD-42BE-BC37-2210A29CFA1A}"/>
              </a:ext>
            </a:extLst>
          </p:cNvPr>
          <p:cNvSpPr txBox="1"/>
          <p:nvPr/>
        </p:nvSpPr>
        <p:spPr>
          <a:xfrm>
            <a:off x="1129408" y="2096189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4</a:t>
            </a:r>
            <a:r>
              <a:rPr lang="ko-KR" altLang="en-US" sz="2400" dirty="0">
                <a:solidFill>
                  <a:schemeClr val="tx1"/>
                </a:solidFill>
              </a:rPr>
              <a:t>개의 </a:t>
            </a:r>
            <a:r>
              <a:rPr lang="en-US" altLang="ko-KR" sz="2400" dirty="0">
                <a:solidFill>
                  <a:schemeClr val="tx1"/>
                </a:solidFill>
              </a:rPr>
              <a:t>linear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F1F75E32-CBB6-46D2-B991-E42FF4E0CB7D}"/>
              </a:ext>
            </a:extLst>
          </p:cNvPr>
          <p:cNvCxnSpPr>
            <a:cxnSpLocks/>
          </p:cNvCxnSpPr>
          <p:nvPr/>
        </p:nvCxnSpPr>
        <p:spPr>
          <a:xfrm>
            <a:off x="1741476" y="2924944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35E3B88-5994-4107-95CC-7652A8A8338A}"/>
              </a:ext>
            </a:extLst>
          </p:cNvPr>
          <p:cNvSpPr txBox="1"/>
          <p:nvPr/>
        </p:nvSpPr>
        <p:spPr>
          <a:xfrm>
            <a:off x="4471608" y="2096189"/>
            <a:ext cx="3326770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2</a:t>
            </a:r>
            <a:r>
              <a:rPr lang="ko-KR" altLang="en-US" sz="2400" dirty="0">
                <a:solidFill>
                  <a:schemeClr val="tx1"/>
                </a:solidFill>
              </a:rPr>
              <a:t>개의 </a:t>
            </a:r>
            <a:r>
              <a:rPr lang="en-US" altLang="ko-KR" sz="2400" dirty="0">
                <a:solidFill>
                  <a:schemeClr val="tx1"/>
                </a:solidFill>
              </a:rPr>
              <a:t>linear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BC2AE81-8881-4EC6-A0F7-5448F38FC9CA}"/>
              </a:ext>
            </a:extLst>
          </p:cNvPr>
          <p:cNvCxnSpPr>
            <a:cxnSpLocks/>
          </p:cNvCxnSpPr>
          <p:nvPr/>
        </p:nvCxnSpPr>
        <p:spPr>
          <a:xfrm>
            <a:off x="5234893" y="2924944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8659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Perceptron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DE86E-0DE9-4694-881D-FBC6C0311B8C}"/>
              </a:ext>
            </a:extLst>
          </p:cNvPr>
          <p:cNvSpPr txBox="1"/>
          <p:nvPr/>
        </p:nvSpPr>
        <p:spPr>
          <a:xfrm>
            <a:off x="611558" y="4993633"/>
            <a:ext cx="7920884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다수의 </a:t>
            </a:r>
            <a:r>
              <a:rPr lang="ko-KR" altLang="en-US" sz="2400" dirty="0" err="1">
                <a:solidFill>
                  <a:schemeClr val="tx1"/>
                </a:solidFill>
              </a:rPr>
              <a:t>입력으로부터</a:t>
            </a:r>
            <a:r>
              <a:rPr lang="ko-KR" altLang="en-US" sz="2400" dirty="0">
                <a:solidFill>
                  <a:schemeClr val="tx1"/>
                </a:solidFill>
              </a:rPr>
              <a:t> 하나의 결과를 내보내는 알고리즘</a:t>
            </a:r>
            <a:endParaRPr lang="en-US" altLang="ko-KR" sz="2400" dirty="0">
              <a:solidFill>
                <a:schemeClr val="tx1"/>
              </a:solidFill>
            </a:endParaRPr>
          </a:p>
          <a:p>
            <a:r>
              <a:rPr lang="ko-KR" altLang="en-US" sz="2400" dirty="0">
                <a:solidFill>
                  <a:schemeClr val="tx1"/>
                </a:solidFill>
              </a:rPr>
              <a:t>신경 세포 뉴런의 동작과 유사하다</a:t>
            </a:r>
            <a:r>
              <a:rPr lang="en-US" altLang="ko-KR" sz="2400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6FEB06-3955-4C40-BAF4-0D9B0ECAD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279" y="1843691"/>
            <a:ext cx="7305442" cy="3149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054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Perceptron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DE86E-0DE9-4694-881D-FBC6C0311B8C}"/>
              </a:ext>
            </a:extLst>
          </p:cNvPr>
          <p:cNvSpPr txBox="1"/>
          <p:nvPr/>
        </p:nvSpPr>
        <p:spPr>
          <a:xfrm>
            <a:off x="1187624" y="2493176"/>
            <a:ext cx="1896195" cy="7097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X</a:t>
            </a:r>
            <a:r>
              <a:rPr lang="ko-KR" altLang="en-US" sz="2400" dirty="0">
                <a:solidFill>
                  <a:schemeClr val="tx1"/>
                </a:solidFill>
              </a:rPr>
              <a:t>는 </a:t>
            </a:r>
            <a:r>
              <a:rPr lang="ko-KR" altLang="en-US" sz="2400" dirty="0" err="1">
                <a:solidFill>
                  <a:schemeClr val="tx1"/>
                </a:solidFill>
              </a:rPr>
              <a:t>입력값</a:t>
            </a:r>
            <a:endParaRPr lang="en-US" altLang="ko-KR" sz="2400" dirty="0">
              <a:solidFill>
                <a:schemeClr val="tx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7EBFCA4-0B06-4BD2-9B35-1A594AD83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227" y="2493176"/>
            <a:ext cx="3277546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9D1924-E9A2-4A29-B5BE-A64621D22BE5}"/>
              </a:ext>
            </a:extLst>
          </p:cNvPr>
          <p:cNvSpPr txBox="1"/>
          <p:nvPr/>
        </p:nvSpPr>
        <p:spPr>
          <a:xfrm>
            <a:off x="5580112" y="4139323"/>
            <a:ext cx="1896195" cy="7097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Y</a:t>
            </a:r>
            <a:r>
              <a:rPr lang="ko-KR" altLang="en-US" sz="2400" dirty="0">
                <a:solidFill>
                  <a:schemeClr val="tx1"/>
                </a:solidFill>
              </a:rPr>
              <a:t>는 </a:t>
            </a:r>
            <a:r>
              <a:rPr lang="ko-KR" altLang="en-US" sz="2400" dirty="0" err="1">
                <a:solidFill>
                  <a:schemeClr val="tx1"/>
                </a:solidFill>
              </a:rPr>
              <a:t>출력값</a:t>
            </a:r>
            <a:endParaRPr lang="en-US" altLang="ko-KR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4625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단일 인공신경망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0C4DFB-E5B8-4F3A-B42C-5EB2D11D3B54}"/>
              </a:ext>
            </a:extLst>
          </p:cNvPr>
          <p:cNvSpPr txBox="1"/>
          <p:nvPr/>
        </p:nvSpPr>
        <p:spPr>
          <a:xfrm>
            <a:off x="1129408" y="170080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AND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0C82662-0888-4B3D-8516-6A4C99F65CEC}"/>
              </a:ext>
            </a:extLst>
          </p:cNvPr>
          <p:cNvCxnSpPr>
            <a:cxnSpLocks/>
          </p:cNvCxnSpPr>
          <p:nvPr/>
        </p:nvCxnSpPr>
        <p:spPr>
          <a:xfrm>
            <a:off x="1741476" y="2529563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D14D47-A8C9-4ED1-AD6D-A7C86212C624}"/>
              </a:ext>
            </a:extLst>
          </p:cNvPr>
          <p:cNvSpPr txBox="1"/>
          <p:nvPr/>
        </p:nvSpPr>
        <p:spPr>
          <a:xfrm>
            <a:off x="4471608" y="1700808"/>
            <a:ext cx="3326770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OR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356C5EF-30B9-4383-AD14-B79D54C33379}"/>
              </a:ext>
            </a:extLst>
          </p:cNvPr>
          <p:cNvCxnSpPr>
            <a:cxnSpLocks/>
          </p:cNvCxnSpPr>
          <p:nvPr/>
        </p:nvCxnSpPr>
        <p:spPr>
          <a:xfrm>
            <a:off x="5234893" y="2529563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53F0C206-3446-418B-B160-0029D8CA401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655842"/>
            <a:ext cx="8686800" cy="345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512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82D14D47-A8C9-4ED1-AD6D-A7C86212C624}"/>
              </a:ext>
            </a:extLst>
          </p:cNvPr>
          <p:cNvSpPr txBox="1"/>
          <p:nvPr/>
        </p:nvSpPr>
        <p:spPr>
          <a:xfrm>
            <a:off x="2908615" y="1412776"/>
            <a:ext cx="3326770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XOR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356C5EF-30B9-4383-AD14-B79D54C33379}"/>
              </a:ext>
            </a:extLst>
          </p:cNvPr>
          <p:cNvCxnSpPr>
            <a:cxnSpLocks/>
          </p:cNvCxnSpPr>
          <p:nvPr/>
        </p:nvCxnSpPr>
        <p:spPr>
          <a:xfrm>
            <a:off x="3671900" y="2241531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단일 인공신경망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B58AD47-3529-4777-B5A6-FB29176129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2464842"/>
            <a:ext cx="4539421" cy="410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720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단일 인공신경망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746D777-B6A6-429B-A9A6-37E6410E34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75" t="30400" r="4999" b="6602"/>
          <a:stretch/>
        </p:blipFill>
        <p:spPr>
          <a:xfrm>
            <a:off x="861317" y="1988840"/>
            <a:ext cx="7421367" cy="46941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단일 인공신경망에 </a:t>
            </a:r>
            <a:r>
              <a:rPr lang="en-US" altLang="ko-KR" sz="2400" dirty="0">
                <a:solidFill>
                  <a:schemeClr val="tx1"/>
                </a:solidFill>
              </a:rPr>
              <a:t>XOR</a:t>
            </a:r>
            <a:r>
              <a:rPr lang="ko-KR" altLang="en-US" sz="2400" dirty="0">
                <a:solidFill>
                  <a:schemeClr val="tx1"/>
                </a:solidFill>
              </a:rPr>
              <a:t>을 학습시켜보자</a:t>
            </a:r>
            <a:r>
              <a:rPr lang="en-US" altLang="ko-KR" sz="2400" dirty="0">
                <a:solidFill>
                  <a:schemeClr val="tx1"/>
                </a:solidFill>
              </a:rPr>
              <a:t>!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962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단일 인공신경망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746D777-B6A6-429B-A9A6-37E6410E34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75" t="30400" r="4999" b="6602"/>
          <a:stretch/>
        </p:blipFill>
        <p:spPr>
          <a:xfrm>
            <a:off x="861316" y="1700808"/>
            <a:ext cx="7421367" cy="46941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228962-5243-4FAE-AD6F-9A6202EF14A6}"/>
              </a:ext>
            </a:extLst>
          </p:cNvPr>
          <p:cNvSpPr txBox="1"/>
          <p:nvPr/>
        </p:nvSpPr>
        <p:spPr>
          <a:xfrm>
            <a:off x="1331640" y="2742953"/>
            <a:ext cx="3326770" cy="64321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ko-KR"/>
            </a:defPPr>
            <a:lvl1pPr algn="ctr"/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.to(device)</a:t>
            </a:r>
            <a:r>
              <a:rPr lang="ko-KR" altLang="en-US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의 의미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849D86-4B83-4AE1-8160-529D3B078043}"/>
              </a:ext>
            </a:extLst>
          </p:cNvPr>
          <p:cNvSpPr txBox="1"/>
          <p:nvPr/>
        </p:nvSpPr>
        <p:spPr>
          <a:xfrm>
            <a:off x="1331640" y="3726296"/>
            <a:ext cx="7812360" cy="200696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ko-KR"/>
            </a:defPPr>
            <a:lvl1pPr algn="ctr"/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CPU </a:t>
            </a:r>
            <a:r>
              <a:rPr lang="ko-KR" altLang="en-US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와 </a:t>
            </a:r>
            <a:r>
              <a:rPr lang="en-US" altLang="ko-KR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GPU </a:t>
            </a:r>
            <a:r>
              <a:rPr lang="ko-KR" altLang="en-US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는 서로 혼합해서 계산할 수 없기 때문에 </a:t>
            </a:r>
            <a:r>
              <a:rPr lang="en-US" altLang="ko-KR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CPU </a:t>
            </a:r>
            <a:r>
              <a:rPr lang="ko-KR" altLang="en-US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로 계산하면 </a:t>
            </a:r>
            <a:r>
              <a:rPr lang="en-US" altLang="ko-KR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CPU device</a:t>
            </a:r>
            <a:r>
              <a:rPr lang="ko-KR" altLang="en-US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에 쭉 계산하고 </a:t>
            </a:r>
            <a:endParaRPr lang="en-US" altLang="ko-KR" sz="2800" dirty="0">
              <a:latin typeface="HU담은라운드고딕 130" panose="02020603020101020101" pitchFamily="18" charset="-127"/>
              <a:ea typeface="HU담은라운드고딕 130" panose="02020603020101020101" pitchFamily="18" charset="-127"/>
            </a:endParaRPr>
          </a:p>
          <a:p>
            <a:r>
              <a:rPr lang="en-US" altLang="ko-KR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GPU </a:t>
            </a:r>
            <a:r>
              <a:rPr lang="ko-KR" altLang="en-US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면 </a:t>
            </a:r>
            <a:r>
              <a:rPr lang="en-US" altLang="ko-KR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GPU </a:t>
            </a:r>
            <a:r>
              <a:rPr lang="ko-KR" altLang="en-US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로 쭉 계산하기 위해 사용</a:t>
            </a:r>
            <a:r>
              <a:rPr lang="en-US" altLang="ko-KR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.</a:t>
            </a:r>
            <a:endParaRPr lang="ko-KR" altLang="en-US" sz="2800" dirty="0">
              <a:latin typeface="HU담은라운드고딕 130" panose="02020603020101020101" pitchFamily="18" charset="-127"/>
              <a:ea typeface="HU담은라운드고딕 1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8205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단일 인공신경망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단일 인공신경망에 </a:t>
            </a:r>
            <a:r>
              <a:rPr lang="en-US" altLang="ko-KR" sz="2400" dirty="0">
                <a:solidFill>
                  <a:schemeClr val="tx1"/>
                </a:solidFill>
              </a:rPr>
              <a:t>XOR</a:t>
            </a:r>
            <a:r>
              <a:rPr lang="ko-KR" altLang="en-US" sz="2400" dirty="0">
                <a:solidFill>
                  <a:schemeClr val="tx1"/>
                </a:solidFill>
              </a:rPr>
              <a:t>을 학습시켜보자</a:t>
            </a:r>
            <a:r>
              <a:rPr lang="en-US" altLang="ko-KR" sz="2400" dirty="0">
                <a:solidFill>
                  <a:schemeClr val="tx1"/>
                </a:solidFill>
              </a:rPr>
              <a:t>!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B46EBFE-D516-4F1C-A07F-362E589199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87" t="33201" r="10000" b="6600"/>
          <a:stretch/>
        </p:blipFill>
        <p:spPr>
          <a:xfrm>
            <a:off x="1151620" y="1916832"/>
            <a:ext cx="6840760" cy="447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432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301242"/>
            <a:ext cx="8229600" cy="1143000"/>
          </a:xfrm>
        </p:spPr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단일 인공신경망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4D7D38-D5E8-4B1A-A16E-6A7606AD99BE}"/>
              </a:ext>
            </a:extLst>
          </p:cNvPr>
          <p:cNvSpPr txBox="1"/>
          <p:nvPr/>
        </p:nvSpPr>
        <p:spPr>
          <a:xfrm>
            <a:off x="1330533" y="1196752"/>
            <a:ext cx="648293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단일 인공신경망에 </a:t>
            </a:r>
            <a:r>
              <a:rPr lang="en-US" altLang="ko-KR" sz="2400" dirty="0">
                <a:solidFill>
                  <a:schemeClr val="tx1"/>
                </a:solidFill>
              </a:rPr>
              <a:t>XOR</a:t>
            </a:r>
            <a:r>
              <a:rPr lang="ko-KR" altLang="en-US" sz="2400" dirty="0">
                <a:solidFill>
                  <a:schemeClr val="tx1"/>
                </a:solidFill>
              </a:rPr>
              <a:t>을 학습시켜보자</a:t>
            </a:r>
            <a:r>
              <a:rPr lang="en-US" altLang="ko-KR" sz="2400" dirty="0">
                <a:solidFill>
                  <a:schemeClr val="tx1"/>
                </a:solidFill>
              </a:rPr>
              <a:t>!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F4E4C51-9BE3-4103-8CE8-A2BA63C4D3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75" t="31800" r="9838" b="22001"/>
          <a:stretch/>
        </p:blipFill>
        <p:spPr>
          <a:xfrm>
            <a:off x="440220" y="1988840"/>
            <a:ext cx="8350223" cy="42393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D0DAC20-6C44-4F19-A224-50B8525A1081}"/>
              </a:ext>
            </a:extLst>
          </p:cNvPr>
          <p:cNvSpPr txBox="1"/>
          <p:nvPr/>
        </p:nvSpPr>
        <p:spPr>
          <a:xfrm>
            <a:off x="3347864" y="3645713"/>
            <a:ext cx="936104" cy="2598283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ko-KR"/>
            </a:defPPr>
            <a:lvl1pPr algn="ctr">
              <a:defRPr sz="2800">
                <a:latin typeface="HU담은라운드고딕 130" panose="02020603020101020101" pitchFamily="18" charset="-127"/>
                <a:ea typeface="HU담은라운드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[0]</a:t>
            </a:r>
          </a:p>
          <a:p>
            <a:r>
              <a:rPr lang="en-US" altLang="ko-KR"/>
              <a:t>[1]</a:t>
            </a:r>
            <a:endParaRPr lang="en-US" altLang="ko-KR" dirty="0"/>
          </a:p>
          <a:p>
            <a:r>
              <a:rPr lang="en-US" altLang="ko-KR" dirty="0"/>
              <a:t>[1]</a:t>
            </a:r>
          </a:p>
          <a:p>
            <a:r>
              <a:rPr lang="en-US" altLang="ko-KR"/>
              <a:t>[0]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C5B346-914E-474D-93FD-0224C4C23F63}"/>
              </a:ext>
            </a:extLst>
          </p:cNvPr>
          <p:cNvSpPr txBox="1"/>
          <p:nvPr/>
        </p:nvSpPr>
        <p:spPr>
          <a:xfrm>
            <a:off x="4572000" y="5301208"/>
            <a:ext cx="4752528" cy="941723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ko-KR"/>
            </a:defPPr>
            <a:lvl1pPr algn="ctr"/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따라서 </a:t>
            </a:r>
            <a:r>
              <a:rPr lang="en-US" altLang="ko-KR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linear </a:t>
            </a:r>
            <a:r>
              <a:rPr lang="ko-KR" altLang="en-US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모델로는 </a:t>
            </a:r>
            <a:endParaRPr lang="en-US" altLang="ko-KR" sz="2800" dirty="0">
              <a:latin typeface="HU담은라운드고딕 130" panose="02020603020101020101" pitchFamily="18" charset="-127"/>
              <a:ea typeface="HU담은라운드고딕 130" panose="02020603020101020101" pitchFamily="18" charset="-127"/>
            </a:endParaRPr>
          </a:p>
          <a:p>
            <a:r>
              <a:rPr lang="en-US" altLang="ko-KR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XOR</a:t>
            </a:r>
            <a:r>
              <a:rPr lang="ko-KR" altLang="en-US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문제를 해결할 수 없다</a:t>
            </a:r>
            <a:r>
              <a:rPr lang="en-US" altLang="ko-KR" sz="28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!</a:t>
            </a:r>
            <a:endParaRPr lang="ko-KR" altLang="en-US" sz="2800" dirty="0">
              <a:latin typeface="HU담은라운드고딕 130" panose="02020603020101020101" pitchFamily="18" charset="-127"/>
              <a:ea typeface="HU담은라운드고딕 1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9697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1770</TotalTime>
  <Words>197</Words>
  <Application>Microsoft Office PowerPoint</Application>
  <PresentationFormat>화면 슬라이드 쇼(4:3)</PresentationFormat>
  <Paragraphs>51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HU담은라운드고딕 150</vt:lpstr>
      <vt:lpstr>맑은 고딕</vt:lpstr>
      <vt:lpstr>HU담은라운드고딕 130</vt:lpstr>
      <vt:lpstr>HU담은고딕 130</vt:lpstr>
      <vt:lpstr>Arial</vt:lpstr>
      <vt:lpstr>HU담은명조 160</vt:lpstr>
      <vt:lpstr>Office 테마</vt:lpstr>
      <vt:lpstr>Week03 발표</vt:lpstr>
      <vt:lpstr>Perceptron</vt:lpstr>
      <vt:lpstr>Perceptron</vt:lpstr>
      <vt:lpstr>단일 인공신경망</vt:lpstr>
      <vt:lpstr>단일 인공신경망</vt:lpstr>
      <vt:lpstr>단일 인공신경망</vt:lpstr>
      <vt:lpstr>단일 인공신경망</vt:lpstr>
      <vt:lpstr>단일 인공신경망</vt:lpstr>
      <vt:lpstr>단일 인공신경망</vt:lpstr>
      <vt:lpstr>Multi Layer Perceptron</vt:lpstr>
      <vt:lpstr>Multi Layer Perceptron</vt:lpstr>
      <vt:lpstr>Multi Layer Perceptron</vt:lpstr>
      <vt:lpstr>Multi Layer Perceptron</vt:lpstr>
      <vt:lpstr>Multi Layer Perceptron</vt:lpstr>
      <vt:lpstr>Multi Layer Perceptron</vt:lpstr>
      <vt:lpstr>Multi Layer Perceptron</vt:lpstr>
      <vt:lpstr>Multi Layer Perceptron</vt:lpstr>
      <vt:lpstr>Multi Layer Perceptron</vt:lpstr>
    </vt:vector>
  </TitlesOfParts>
  <Company>XP R2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Lee KyungSeon</cp:lastModifiedBy>
  <cp:revision>42</cp:revision>
  <dcterms:created xsi:type="dcterms:W3CDTF">2019-11-18T03:40:55Z</dcterms:created>
  <dcterms:modified xsi:type="dcterms:W3CDTF">2022-01-27T11:01:02Z</dcterms:modified>
</cp:coreProperties>
</file>

<file path=docProps/thumbnail.jpeg>
</file>